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59" r:id="rId4"/>
    <p:sldId id="282" r:id="rId5"/>
    <p:sldId id="258" r:id="rId6"/>
    <p:sldId id="277" r:id="rId7"/>
    <p:sldId id="281" r:id="rId8"/>
    <p:sldId id="260" r:id="rId9"/>
    <p:sldId id="278" r:id="rId10"/>
    <p:sldId id="262" r:id="rId11"/>
    <p:sldId id="289" r:id="rId12"/>
    <p:sldId id="283" r:id="rId13"/>
    <p:sldId id="288" r:id="rId14"/>
    <p:sldId id="263" r:id="rId15"/>
    <p:sldId id="279" r:id="rId16"/>
    <p:sldId id="280" r:id="rId17"/>
    <p:sldId id="264" r:id="rId18"/>
    <p:sldId id="270" r:id="rId19"/>
    <p:sldId id="274" r:id="rId20"/>
    <p:sldId id="271" r:id="rId21"/>
    <p:sldId id="275" r:id="rId22"/>
    <p:sldId id="276" r:id="rId23"/>
    <p:sldId id="272" r:id="rId24"/>
    <p:sldId id="273" r:id="rId25"/>
    <p:sldId id="284" r:id="rId26"/>
    <p:sldId id="290" r:id="rId27"/>
    <p:sldId id="265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82"/>
            <p14:sldId id="258"/>
            <p14:sldId id="277"/>
            <p14:sldId id="281"/>
            <p14:sldId id="260"/>
            <p14:sldId id="278"/>
          </p14:sldIdLst>
        </p14:section>
        <p14:section name="Heritability of Obesity" id="{252C5136-5703-404F-873C-DF8DCD2260BF}">
          <p14:sldIdLst>
            <p14:sldId id="262"/>
            <p14:sldId id="289"/>
            <p14:sldId id="283"/>
            <p14:sldId id="288"/>
            <p14:sldId id="263"/>
            <p14:sldId id="279"/>
          </p14:sldIdLst>
        </p14:section>
        <p14:section name="Pedigrees" id="{B4ADF4CE-C168-C34E-BDF5-D28BDE3CDE39}">
          <p14:sldIdLst>
            <p14:sldId id="280"/>
            <p14:sldId id="264"/>
            <p14:sldId id="270"/>
            <p14:sldId id="274"/>
            <p14:sldId id="271"/>
            <p14:sldId id="275"/>
            <p14:sldId id="276"/>
          </p14:sldIdLst>
        </p14:section>
        <p14:section name="GWAS" id="{276F0D78-7738-1045-95CD-CC8E513D231E}">
          <p14:sldIdLst>
            <p14:sldId id="272"/>
            <p14:sldId id="273"/>
            <p14:sldId id="284"/>
            <p14:sldId id="290"/>
            <p14:sldId id="26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26"/>
    <p:restoredTop sz="67805"/>
  </p:normalViewPr>
  <p:slideViewPr>
    <p:cSldViewPr snapToGrid="0" snapToObjects="1">
      <p:cViewPr varScale="1">
        <p:scale>
          <a:sx n="61" d="100"/>
          <a:sy n="61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Depression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0-6347-83AC-F281C8C4D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44953424"/>
        <c:axId val="-1644951104"/>
      </c:barChart>
      <c:catAx>
        <c:axId val="-16449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1104"/>
        <c:crosses val="autoZero"/>
        <c:auto val="1"/>
        <c:lblAlgn val="ctr"/>
        <c:lblOffset val="100"/>
        <c:noMultiLvlLbl val="0"/>
      </c:catAx>
      <c:valAx>
        <c:axId val="-1644951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2.5</c:v>
                </c:pt>
                <c:pt idx="4">
                  <c:v>1</c:v>
                </c:pt>
                <c:pt idx="5">
                  <c:v>0.25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3.88</c:v>
                </c:pt>
                <c:pt idx="1">
                  <c:v>4.29</c:v>
                </c:pt>
                <c:pt idx="2">
                  <c:v>4.82</c:v>
                </c:pt>
                <c:pt idx="3">
                  <c:v>5.54</c:v>
                </c:pt>
                <c:pt idx="4">
                  <c:v>6.15</c:v>
                </c:pt>
                <c:pt idx="5">
                  <c:v>6.77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9B-864F-81C9-4551AD6AC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855680"/>
        <c:axId val="422857376"/>
      </c:scatterChart>
      <c:valAx>
        <c:axId val="422855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Percentile of BMI Risk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7376"/>
        <c:crosses val="autoZero"/>
        <c:crossBetween val="midCat"/>
      </c:valAx>
      <c:valAx>
        <c:axId val="42285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Obesity Risk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5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have started with</a:t>
            </a:r>
            <a:r>
              <a:rPr lang="en-US" baseline="0" dirty="0"/>
              <a:t> three components of heritability then gone down from there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terminology got clunky, define things early, maybe give examples of what I mean by the two</a:t>
            </a:r>
          </a:p>
          <a:p>
            <a:r>
              <a:rPr lang="en-US" baseline="0" dirty="0"/>
              <a:t>Maybe give examples of Vg, </a:t>
            </a:r>
            <a:r>
              <a:rPr lang="en-US" baseline="0" dirty="0" err="1"/>
              <a:t>Ve</a:t>
            </a:r>
            <a:r>
              <a:rPr lang="en-US" baseline="0" dirty="0"/>
              <a:t> and non-heritable</a:t>
            </a:r>
          </a:p>
          <a:p>
            <a:r>
              <a:rPr lang="en-US" baseline="0" dirty="0"/>
              <a:t>Check the math!!</a:t>
            </a:r>
          </a:p>
          <a:p>
            <a:r>
              <a:rPr lang="en-US" baseline="0" dirty="0"/>
              <a:t>Broad vs narrow</a:t>
            </a:r>
          </a:p>
          <a:p>
            <a:r>
              <a:rPr lang="en-US" baseline="0" dirty="0"/>
              <a:t>Exams and readings what do they need to know </a:t>
            </a:r>
          </a:p>
          <a:p>
            <a:r>
              <a:rPr lang="en-US" baseline="0" dirty="0"/>
              <a:t>Lots of confusions about heritability, layout of introducing genetics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</a:t>
            </a:r>
            <a:r>
              <a:rPr lang="en-US" baseline="0" dirty="0"/>
              <a:t> on race and ancestry in the biomedical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estimates are 77%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0.4-0.6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always</a:t>
            </a:r>
            <a:r>
              <a:rPr lang="en-US" baseline="0" dirty="0"/>
              <a:t> interactions between the environment and the genetics, these are constantly changing.  For example a risk allele that makes one eat more food can only express itself when caloric availability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BBS: 17,00</a:t>
            </a:r>
            <a:r>
              <a:rPr lang="en-US" baseline="0" dirty="0"/>
              <a:t>0 NFLD, 13,500 </a:t>
            </a:r>
            <a:r>
              <a:rPr lang="en-US" baseline="0" dirty="0" err="1"/>
              <a:t>Bedoin</a:t>
            </a:r>
            <a:r>
              <a:rPr lang="en-US" baseline="0" dirty="0"/>
              <a:t> in Kuwait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FTO</a:t>
            </a:r>
            <a:r>
              <a:rPr lang="en-US" baseline="0" dirty="0"/>
              <a:t> is the biggest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additional minor (risk) allele is associated with a 0.39 kg/m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higher BMI (equivalent to 1,130 g for a person of 1.70m 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Genetics of Obesity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Studies and Obesity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 = 0.70 for men, 0.66 for women</a:t>
            </a:r>
          </a:p>
          <a:p>
            <a:r>
              <a:rPr lang="en-US" dirty="0"/>
              <a:t>This suggests V</a:t>
            </a:r>
            <a:r>
              <a:rPr lang="en-US" baseline="-25000" dirty="0"/>
              <a:t>G</a:t>
            </a:r>
            <a:r>
              <a:rPr lang="en-US" dirty="0"/>
              <a:t> ~ 40-60% for the genetic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Stunkard</a:t>
            </a:r>
            <a:r>
              <a:rPr lang="en-US" dirty="0">
                <a:effectLst/>
              </a:rPr>
              <a:t> AJ, Harris JR, Pedersen NL, </a:t>
            </a:r>
            <a:r>
              <a:rPr lang="en-US" dirty="0" err="1">
                <a:effectLst/>
              </a:rPr>
              <a:t>McClearn</a:t>
            </a:r>
            <a:r>
              <a:rPr lang="en-US" dirty="0">
                <a:effectLst/>
              </a:rPr>
              <a:t> GE. The Body-Mass Index of Twins Who Have Been Reared Apart.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1990; 322: 1483–7.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0CF3-8C4D-5F43-8009-1E60E426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Correlations of Different Sibling-Sets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0A9B-DA0A-0E47-B801-ED9DE946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16049"/>
            <a:ext cx="6896697" cy="5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23% of the total variance is non-heritable (1-0.77)</a:t>
            </a:r>
          </a:p>
          <a:p>
            <a:r>
              <a:rPr lang="en-US" dirty="0"/>
              <a:t>50% of the total variance is genetic (V</a:t>
            </a:r>
            <a:r>
              <a:rPr lang="en-US" baseline="-25000" dirty="0"/>
              <a:t>g</a:t>
            </a:r>
            <a:r>
              <a:rPr lang="en-US" dirty="0"/>
              <a:t> from twin studies)</a:t>
            </a:r>
          </a:p>
          <a:p>
            <a:r>
              <a:rPr lang="en-US" dirty="0"/>
              <a:t>15% of the heritable variance is shared environment (solve for 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931003"/>
            <a:ext cx="1812289" cy="73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935684"/>
            <a:ext cx="2007838" cy="5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non-heritable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non-heritable than I thought</a:t>
            </a:r>
          </a:p>
        </p:txBody>
      </p:sp>
    </p:spTree>
    <p:extLst>
      <p:ext uri="{BB962C8B-B14F-4D97-AF65-F5344CB8AC3E}">
        <p14:creationId xmlns:p14="http://schemas.microsoft.com/office/powerpoint/2010/main" val="49775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environment modify obesity heritability?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or why not?</a:t>
            </a:r>
          </a:p>
          <a:p>
            <a:r>
              <a:rPr lang="en-US" dirty="0"/>
              <a:t>Discuss amongst yourselves</a:t>
            </a:r>
          </a:p>
        </p:txBody>
      </p:sp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Sense and Narrow Sense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calculate heritability, top down and bottom up:</a:t>
            </a:r>
          </a:p>
          <a:p>
            <a:pPr lvl="1"/>
            <a:r>
              <a:rPr lang="en-US" b="1" dirty="0"/>
              <a:t>Broad Sense: </a:t>
            </a:r>
            <a:r>
              <a:rPr lang="en-US" dirty="0"/>
              <a:t>The genetic heritability calculated as above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Narrow Sense: </a:t>
            </a:r>
            <a:r>
              <a:rPr lang="en-US" dirty="0"/>
              <a:t>Proportion of the phenotype due to additive effect of genetic alleles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84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obesity-causing alleles?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Pedigrees</a:t>
            </a:r>
          </a:p>
          <a:p>
            <a:r>
              <a:rPr lang="en-US" dirty="0"/>
              <a:t>GWAS</a:t>
            </a:r>
          </a:p>
        </p:txBody>
      </p:sp>
    </p:spTree>
    <p:extLst>
      <p:ext uri="{BB962C8B-B14F-4D97-AF65-F5344CB8AC3E}">
        <p14:creationId xmlns:p14="http://schemas.microsoft.com/office/powerpoint/2010/main" val="44366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Leptin as a Rare Syndromic Form of Obesity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Montague CT, </a:t>
            </a:r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Whitehead JP, </a:t>
            </a:r>
            <a:r>
              <a:rPr lang="en-US" dirty="0" err="1">
                <a:effectLst/>
              </a:rPr>
              <a:t>Soos</a:t>
            </a:r>
            <a:r>
              <a:rPr lang="en-US" dirty="0">
                <a:effectLst/>
              </a:rPr>
              <a:t> M a, Rau H, Wareham NJ, </a:t>
            </a:r>
            <a:r>
              <a:rPr lang="en-US" dirty="0" err="1">
                <a:effectLst/>
              </a:rPr>
              <a:t>Sewter</a:t>
            </a:r>
            <a:r>
              <a:rPr lang="en-US" dirty="0">
                <a:effectLst/>
              </a:rPr>
              <a:t> CP, Digby JE, Mohammed SN, Hurst JA,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</a:t>
            </a:r>
            <a:r>
              <a:rPr lang="en-US" dirty="0" err="1">
                <a:effectLst/>
              </a:rPr>
              <a:t>Earley</a:t>
            </a:r>
            <a:r>
              <a:rPr lang="en-US" dirty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is an appetite suppressant from fat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3" y="1092200"/>
            <a:ext cx="6350000" cy="576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59393" y="3466494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8890" y="3436997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0629" y="1808675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30126" y="1779178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deficiency is treatable with recombinant leptin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</a:t>
            </a:r>
            <a:r>
              <a:rPr lang="en-US" dirty="0" err="1">
                <a:effectLst/>
              </a:rPr>
              <a:t>Jebb</a:t>
            </a:r>
            <a:r>
              <a:rPr lang="en-US" dirty="0">
                <a:effectLst/>
              </a:rPr>
              <a:t> SA, </a:t>
            </a:r>
            <a:r>
              <a:rPr lang="en-US" dirty="0" err="1">
                <a:effectLst/>
              </a:rPr>
              <a:t>Langmack</a:t>
            </a:r>
            <a:r>
              <a:rPr lang="en-US" dirty="0">
                <a:effectLst/>
              </a:rPr>
              <a:t> G, Lawrence E,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Prentice AM, Hughes IA, McCamish MA, </a:t>
            </a:r>
            <a:r>
              <a:rPr lang="en-US" dirty="0" err="1">
                <a:effectLst/>
              </a:rPr>
              <a:t>O’Rahilly</a:t>
            </a:r>
            <a:r>
              <a:rPr lang="en-US" dirty="0">
                <a:effectLst/>
              </a:rPr>
              <a:t> S. Effects of recombinant leptin therapy in a child with congenital leptin deficiency.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1999; 341: 879–84.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of obesogenic 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syndromic forms of obesity associate with appetite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940878"/>
              </p:ext>
            </p:extLst>
          </p:nvPr>
        </p:nvGraphicFramePr>
        <p:xfrm>
          <a:off x="540545" y="1811337"/>
          <a:ext cx="1152879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 of Early Onset Obese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(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/>
                        <a:t>-MSH)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POMC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</a:t>
                      </a:r>
                      <a:r>
                        <a:rPr lang="en-US" baseline="0" dirty="0"/>
                        <a:t> Rare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baseline="0" dirty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MC4R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Dominant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1-6% of</a:t>
                      </a:r>
                      <a:r>
                        <a:rPr lang="en-US" baseline="0" dirty="0"/>
                        <a:t> Early Onset, 0.1-0.2% of Total Population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WAGRS Syndrome (Obese)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1:1,500,000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BDNF</a:t>
                      </a:r>
                      <a:r>
                        <a:rPr lang="en-US" baseline="0" dirty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NTRK2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Prader</a:t>
                      </a:r>
                      <a:r>
                        <a:rPr lang="en-US" dirty="0"/>
                        <a:t>-Willi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genes at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15q23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Barnet-</a:t>
                      </a:r>
                      <a:r>
                        <a:rPr lang="en-US" dirty="0" err="1"/>
                        <a:t>Biedel</a:t>
                      </a:r>
                      <a:r>
                        <a:rPr lang="en-US" dirty="0"/>
                        <a:t> Syndrome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</a:t>
                      </a:r>
                      <a:r>
                        <a:rPr lang="en-US" baseline="0" dirty="0"/>
                        <a:t> </a:t>
                      </a:r>
                      <a:r>
                        <a:rPr lang="en-US" i="1" baseline="0" dirty="0"/>
                        <a:t>BBS</a:t>
                      </a:r>
                      <a:r>
                        <a:rPr lang="en-US" baseline="0" dirty="0"/>
                        <a:t>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-468923" y="3938954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504734" y="2746193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Leptin, </a:t>
            </a:r>
            <a:r>
              <a:rPr lang="en-US" dirty="0" err="1"/>
              <a:t>Melanocortin</a:t>
            </a:r>
            <a:r>
              <a:rPr lang="en-US" dirty="0"/>
              <a:t> and BDNF in appetite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Syndromic obesity variants generally </a:t>
            </a:r>
            <a:r>
              <a:rPr lang="en-US" sz="3200"/>
              <a:t>cause over-eating</a:t>
            </a:r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amongst yourselves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/>
              <a:t>Would this person be expected to </a:t>
            </a:r>
            <a:r>
              <a:rPr lang="en-US" dirty="0" err="1"/>
              <a:t>hyperphagic</a:t>
            </a:r>
            <a:r>
              <a:rPr lang="en-US" dirty="0"/>
              <a:t> or anorexic?  Why or why not?</a:t>
            </a:r>
          </a:p>
          <a:p>
            <a:pPr lvl="1"/>
            <a:r>
              <a:rPr lang="en-US" dirty="0"/>
              <a:t>Would leptin therapy be effective in this patient?  Why or why not?</a:t>
            </a:r>
          </a:p>
          <a:p>
            <a:pPr lvl="1"/>
            <a:r>
              <a:rPr lang="en-US" dirty="0"/>
              <a:t>What other treatments might you suggest (either pharmacological or other).</a:t>
            </a:r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and common variants associated with 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1" y="2094271"/>
            <a:ext cx="5236627" cy="355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83" y="1492480"/>
            <a:ext cx="5730990" cy="42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we at predicting obesity from genomic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Familially</a:t>
            </a:r>
            <a:r>
              <a:rPr lang="en-US" dirty="0"/>
              <a:t>, pretty good (77% of the variance)</a:t>
            </a:r>
          </a:p>
          <a:p>
            <a:r>
              <a:rPr lang="en-US" dirty="0"/>
              <a:t>Genetically, not as good except rare cases</a:t>
            </a:r>
          </a:p>
          <a:p>
            <a:r>
              <a:rPr lang="en-US" dirty="0"/>
              <a:t>Missing genetic heritability</a:t>
            </a:r>
          </a:p>
          <a:p>
            <a:pPr lvl="1"/>
            <a:r>
              <a:rPr lang="en-US" dirty="0"/>
              <a:t>We can only explain 2.5% of the 50% that is genetic</a:t>
            </a:r>
          </a:p>
          <a:p>
            <a:pPr lvl="1"/>
            <a:r>
              <a:rPr lang="en-US" dirty="0"/>
              <a:t>Some possible sources</a:t>
            </a:r>
          </a:p>
          <a:p>
            <a:pPr lvl="2"/>
            <a:r>
              <a:rPr lang="en-US" dirty="0"/>
              <a:t>More alleles to be found</a:t>
            </a:r>
          </a:p>
          <a:p>
            <a:pPr lvl="2"/>
            <a:r>
              <a:rPr lang="en-US" dirty="0"/>
              <a:t>Epistasis </a:t>
            </a:r>
            <a:r>
              <a:rPr lang="mr-IN" dirty="0"/>
              <a:t>–</a:t>
            </a:r>
            <a:r>
              <a:rPr lang="en-US" dirty="0"/>
              <a:t> Additive/Subtractive Effects</a:t>
            </a:r>
          </a:p>
          <a:p>
            <a:pPr lvl="2"/>
            <a:r>
              <a:rPr lang="en-US" dirty="0"/>
              <a:t>Epigenetics </a:t>
            </a:r>
            <a:r>
              <a:rPr lang="mr-IN" dirty="0"/>
              <a:t>–</a:t>
            </a:r>
            <a:r>
              <a:rPr lang="en-US" dirty="0"/>
              <a:t> Non-genetic heredity (chromatin modifications, DNA methylation, small RNA’s)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Variants Have Small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820"/>
          <a:stretch/>
        </p:blipFill>
        <p:spPr>
          <a:xfrm>
            <a:off x="0" y="1262368"/>
            <a:ext cx="12060695" cy="4595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54" y="5877538"/>
            <a:ext cx="11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Locke AE, </a:t>
            </a:r>
            <a:r>
              <a:rPr lang="en-US" dirty="0" err="1"/>
              <a:t>Kahali</a:t>
            </a:r>
            <a:r>
              <a:rPr lang="en-US" dirty="0"/>
              <a:t> B, Berndt SI, Justice AE, </a:t>
            </a:r>
            <a:r>
              <a:rPr lang="en-US" dirty="0" err="1"/>
              <a:t>Pers</a:t>
            </a:r>
            <a:r>
              <a:rPr lang="en-US" dirty="0"/>
              <a:t> TH, Day FR, Powell C, </a:t>
            </a:r>
            <a:r>
              <a:rPr lang="en-US" dirty="0" err="1"/>
              <a:t>Vedantam</a:t>
            </a:r>
            <a:r>
              <a:rPr lang="en-US" dirty="0"/>
              <a:t> S, </a:t>
            </a:r>
            <a:r>
              <a:rPr lang="en-US" dirty="0" err="1"/>
              <a:t>Buchkovich</a:t>
            </a:r>
            <a:r>
              <a:rPr lang="en-US" dirty="0"/>
              <a:t> ML, Yang J, </a:t>
            </a:r>
            <a:r>
              <a:rPr lang="en-US" dirty="0" err="1"/>
              <a:t>Croteau-Chonka</a:t>
            </a:r>
            <a:r>
              <a:rPr lang="en-US" dirty="0"/>
              <a:t> DC, </a:t>
            </a:r>
            <a:r>
              <a:rPr lang="en-US" dirty="0" err="1"/>
              <a:t>Esko</a:t>
            </a:r>
            <a:r>
              <a:rPr lang="en-US" dirty="0"/>
              <a:t> T, Fall T, et al. </a:t>
            </a:r>
            <a:r>
              <a:rPr lang="en-US" b="1" dirty="0"/>
              <a:t>Genetic studies of body mass index yield new insights for obesity biology</a:t>
            </a:r>
            <a:r>
              <a:rPr lang="en-US" dirty="0"/>
              <a:t>. Nature. 2015; 518: 197–206. </a:t>
            </a:r>
            <a:r>
              <a:rPr lang="en-US" dirty="0" err="1"/>
              <a:t>doi</a:t>
            </a:r>
            <a:r>
              <a:rPr lang="en-US" dirty="0"/>
              <a:t>: 10.1038/nature14177.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2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DE52-F8D6-6C47-87EF-3E57FC39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Risk Scores and Obesity Risk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DBAB27-3398-9A43-93BA-85976BE030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5131235"/>
              </p:ext>
            </p:extLst>
          </p:nvPr>
        </p:nvGraphicFramePr>
        <p:xfrm>
          <a:off x="838200" y="1421587"/>
          <a:ext cx="5181600" cy="3958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86AEF-D945-4248-A402-8EE4EFC68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Genetic Risk Score</a:t>
            </a:r>
          </a:p>
          <a:p>
            <a:pPr lvl="1"/>
            <a:r>
              <a:rPr lang="en-US" dirty="0"/>
              <a:t>Sum of all BMI-associated alleles</a:t>
            </a:r>
          </a:p>
          <a:p>
            <a:pPr lvl="1"/>
            <a:r>
              <a:rPr lang="en-US" dirty="0"/>
              <a:t>Graph compares risk of BM &gt;30 as a function of your percentile of risk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0D93-873C-EB46-8BD6-CE39C387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53" y="3757306"/>
            <a:ext cx="4159693" cy="255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C8FF-4E41-EA46-B340-858469AF7BDC}"/>
              </a:ext>
            </a:extLst>
          </p:cNvPr>
          <p:cNvSpPr txBox="1"/>
          <p:nvPr/>
        </p:nvSpPr>
        <p:spPr>
          <a:xfrm>
            <a:off x="425302" y="5380074"/>
            <a:ext cx="625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Khera</a:t>
            </a:r>
            <a:r>
              <a:rPr lang="en-US" dirty="0"/>
              <a:t>, A. V. </a:t>
            </a:r>
            <a:r>
              <a:rPr lang="en-US" i="1" dirty="0"/>
              <a:t>et al.</a:t>
            </a:r>
            <a:r>
              <a:rPr lang="en-US" dirty="0"/>
              <a:t> Genome - wide polygenic score to identify a monogenic risk - equivalent for coronary disease. </a:t>
            </a:r>
            <a:r>
              <a:rPr lang="en-US" i="1" dirty="0" err="1"/>
              <a:t>bioRxiv</a:t>
            </a:r>
            <a:r>
              <a:rPr lang="en-US" dirty="0"/>
              <a:t> (2017). doi:10.1101/218388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7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genes that cause obesity?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/>
              <a:t>Pedigree studies</a:t>
            </a:r>
          </a:p>
          <a:p>
            <a:pPr lvl="1"/>
            <a:r>
              <a:rPr lang="en-US" dirty="0"/>
              <a:t>Rare</a:t>
            </a:r>
          </a:p>
          <a:p>
            <a:pPr lvl="1"/>
            <a:r>
              <a:rPr lang="en-US" dirty="0"/>
              <a:t>Highly penetrant</a:t>
            </a:r>
          </a:p>
          <a:p>
            <a:r>
              <a:rPr lang="en-US" dirty="0"/>
              <a:t>Genome-wide association studies</a:t>
            </a:r>
          </a:p>
          <a:p>
            <a:pPr lvl="1"/>
            <a:r>
              <a:rPr lang="en-US" dirty="0"/>
              <a:t>Common</a:t>
            </a:r>
          </a:p>
          <a:p>
            <a:pPr lvl="1"/>
            <a:r>
              <a:rPr lang="en-US" dirty="0"/>
              <a:t>Small effect 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/multifactorial-inheritance-and-genetic-disease-919</a:t>
            </a:r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</a:t>
            </a:r>
            <a:r>
              <a:rPr lang="en-US"/>
              <a:t>of obesogenic </a:t>
            </a:r>
            <a:r>
              <a:rPr lang="en-US" dirty="0"/>
              <a:t>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203945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/>
              <a:t>The proportion of variance explained</a:t>
            </a:r>
          </a:p>
          <a:p>
            <a:r>
              <a:rPr lang="en-US" dirty="0"/>
              <a:t>NOT the percent of the weight</a:t>
            </a:r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experiment miss?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</a:t>
            </a:r>
            <a:r>
              <a:rPr lang="en-US" dirty="0"/>
              <a:t>: Determine effect of genetics on obesity</a:t>
            </a:r>
          </a:p>
          <a:p>
            <a:r>
              <a:rPr lang="en-US" b="1" dirty="0"/>
              <a:t>Experiment</a:t>
            </a:r>
            <a:r>
              <a:rPr lang="en-US" dirty="0"/>
              <a:t>: Send you out to ask UM students their BMI, and their parents BMI</a:t>
            </a:r>
          </a:p>
          <a:p>
            <a:r>
              <a:rPr lang="en-US" dirty="0"/>
              <a:t>Spend a couple minutes talking with the folks around you, and come up with a list of confounding variables or problems with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165535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heritable traits?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40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Heritable do you think BMI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25-50%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50-75%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75-80%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812" y="4264671"/>
            <a:ext cx="6504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Best estimate is 77% heritable</a:t>
            </a:r>
          </a:p>
          <a:p>
            <a:r>
              <a:rPr lang="en-US" sz="3600" dirty="0"/>
              <a:t>What do we we mean here by </a:t>
            </a:r>
            <a:r>
              <a:rPr lang="en-US" sz="3600" dirty="0" err="1"/>
              <a:t>V</a:t>
            </a:r>
            <a:r>
              <a:rPr lang="en-US" sz="3600" baseline="-25000" dirty="0" err="1"/>
              <a:t>e</a:t>
            </a:r>
            <a:r>
              <a:rPr lang="en-US" sz="3600" dirty="0"/>
              <a:t>?</a:t>
            </a:r>
            <a:endParaRPr lang="en-US" sz="3600" baseline="-25000" dirty="0"/>
          </a:p>
        </p:txBody>
      </p:sp>
    </p:spTree>
    <p:extLst>
      <p:ext uri="{BB962C8B-B14F-4D97-AF65-F5344CB8AC3E}">
        <p14:creationId xmlns:p14="http://schemas.microsoft.com/office/powerpoint/2010/main" val="2793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proportion of heritability do you think is 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60-80%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Heritable vs Familial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Familial (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+ 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Traits are shared by relatives for any reason</a:t>
            </a:r>
          </a:p>
          <a:p>
            <a:r>
              <a:rPr lang="en-US" dirty="0"/>
              <a:t>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Similarities arise from </a:t>
            </a:r>
            <a:r>
              <a:rPr lang="en-US" b="1" dirty="0"/>
              <a:t>shared genotypes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Activity: </a:t>
            </a:r>
            <a:r>
              <a:rPr lang="en-US" dirty="0"/>
              <a:t>Discuss some aspects of obesity that you think would be heritable vs familial.  How would you discriminate between them?</a:t>
            </a:r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Separate Familial from Heritable?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923" y="1825625"/>
            <a:ext cx="5296876" cy="4351338"/>
          </a:xfrm>
        </p:spPr>
        <p:txBody>
          <a:bodyPr/>
          <a:lstStyle/>
          <a:p>
            <a:r>
              <a:rPr lang="en-US" dirty="0"/>
              <a:t>The experiment we designed calculated the Total Heritability (H</a:t>
            </a:r>
            <a:r>
              <a:rPr lang="en-US" baseline="30000" dirty="0"/>
              <a:t>2</a:t>
            </a:r>
            <a:r>
              <a:rPr lang="en-US" dirty="0"/>
              <a:t>).  </a:t>
            </a:r>
          </a:p>
          <a:p>
            <a:r>
              <a:rPr lang="en-US" dirty="0"/>
              <a:t>To determine proportion that is genetic, we need ways to separate genetics from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2993110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1307</Words>
  <Application>Microsoft Macintosh PowerPoint</Application>
  <PresentationFormat>Widescreen</PresentationFormat>
  <Paragraphs>173</Paragraphs>
  <Slides>28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Mangal</vt:lpstr>
      <vt:lpstr>Symbol</vt:lpstr>
      <vt:lpstr>Office Theme</vt:lpstr>
      <vt:lpstr>Genetics of Obesity</vt:lpstr>
      <vt:lpstr>Learning Objectives</vt:lpstr>
      <vt:lpstr>How to calculate heritability</vt:lpstr>
      <vt:lpstr>What does this experiment miss?</vt:lpstr>
      <vt:lpstr>What are some heritable traits?</vt:lpstr>
      <vt:lpstr>How Heritable do you think BMI is?</vt:lpstr>
      <vt:lpstr>What proportion of heritability do you think is genetic (Vg)</vt:lpstr>
      <vt:lpstr>Heritable vs Familial</vt:lpstr>
      <vt:lpstr>How To Separate Familial from Heritable?</vt:lpstr>
      <vt:lpstr>Twin Studies and Obesity Heritability</vt:lpstr>
      <vt:lpstr>BMI Correlations of Different Sibling-Sets</vt:lpstr>
      <vt:lpstr>Doing the math</vt:lpstr>
      <vt:lpstr>What do we think?</vt:lpstr>
      <vt:lpstr>Can the environment modify obesity heritability?</vt:lpstr>
      <vt:lpstr>Broad Sense and Narrow Sense Heritability</vt:lpstr>
      <vt:lpstr>How do we identify obesity-causing alleles?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GWAS and common variants associated with obesity</vt:lpstr>
      <vt:lpstr>How good are we at predicting obesity from genomic data?</vt:lpstr>
      <vt:lpstr>Most Common Variants Have Small Effects</vt:lpstr>
      <vt:lpstr>Genetic Risk Scores and Obesity Risk</vt:lpstr>
      <vt:lpstr>How do we identify genes that cause obesity?</vt:lpstr>
      <vt:lpstr>Learning Objectives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59</cp:revision>
  <dcterms:created xsi:type="dcterms:W3CDTF">2017-05-16T13:59:38Z</dcterms:created>
  <dcterms:modified xsi:type="dcterms:W3CDTF">2018-04-29T12:10:09Z</dcterms:modified>
</cp:coreProperties>
</file>